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60" r:id="rId4"/>
    <p:sldId id="275" r:id="rId5"/>
    <p:sldId id="282" r:id="rId6"/>
    <p:sldId id="267" r:id="rId7"/>
    <p:sldId id="266" r:id="rId8"/>
    <p:sldId id="276" r:id="rId9"/>
    <p:sldId id="277" r:id="rId10"/>
    <p:sldId id="278" r:id="rId11"/>
    <p:sldId id="279" r:id="rId12"/>
    <p:sldId id="280" r:id="rId13"/>
    <p:sldId id="281" r:id="rId14"/>
    <p:sldId id="259" r:id="rId15"/>
    <p:sldId id="261" r:id="rId16"/>
    <p:sldId id="268" r:id="rId17"/>
    <p:sldId id="258" r:id="rId18"/>
    <p:sldId id="264" r:id="rId19"/>
    <p:sldId id="263" r:id="rId20"/>
    <p:sldId id="265" r:id="rId21"/>
    <p:sldId id="269" r:id="rId22"/>
    <p:sldId id="270" r:id="rId23"/>
    <p:sldId id="274" r:id="rId24"/>
    <p:sldId id="272" r:id="rId25"/>
    <p:sldId id="273" r:id="rId26"/>
    <p:sldId id="284" r:id="rId27"/>
    <p:sldId id="283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9E2E-D81F-42AE-B2BF-45447827DC2F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ED603-6C88-4AC3-BADB-A0119E980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8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D603-6C88-4AC3-BADB-A0119E980A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05CC35-1178-4818-BF1F-5B91940B47D8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2DB143B-6175-4DE9-A517-CEA5EF92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57dzaMaouX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inasia.com/social-media-in-asia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nainternetwatch.com/tag/mobile-apps/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://www.chinainternetwatch.com/tag/renre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hinainternetwatch.com/tag/sina-weibo/" TargetMode="External"/><Relationship Id="rId5" Type="http://schemas.openxmlformats.org/officeDocument/2006/relationships/hyperlink" Target="http://www.chinainternetwatch.com/tag/mobile/" TargetMode="External"/><Relationship Id="rId4" Type="http://schemas.openxmlformats.org/officeDocument/2006/relationships/hyperlink" Target="http://www.chinainternetwatch.com/tag/wecha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vestor.fb.com/results.cf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vfq7gyKHIw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aGf9T7I1h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pages/frontline/secret-state-of-north-korea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bertyinnorthkore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G6_H-uQK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IFYPQjYhv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ffikd.com/social-media-websit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zSip6B8s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ZS9Wte1gX9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534399" cy="2743199"/>
          </a:xfrm>
        </p:spPr>
        <p:txBody>
          <a:bodyPr/>
          <a:lstStyle/>
          <a:p>
            <a:pPr algn="ctr"/>
            <a:r>
              <a:rPr lang="en-US" sz="2800" dirty="0" smtClean="0"/>
              <a:t>Social Media: the Classroom and Beyond</a:t>
            </a:r>
            <a:br>
              <a:rPr lang="en-US" sz="2800" dirty="0" smtClean="0"/>
            </a:br>
            <a:r>
              <a:rPr lang="en-US" sz="2400" i="1" dirty="0" smtClean="0"/>
              <a:t>#</a:t>
            </a:r>
            <a:r>
              <a:rPr lang="en-US" sz="2400" i="1" dirty="0" err="1" smtClean="0"/>
              <a:t>socialmedia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hlinkClick r:id="rId3"/>
              </a:rPr>
              <a:t>http://</a:t>
            </a:r>
            <a:r>
              <a:rPr lang="en-US" sz="2400" i="1" dirty="0" smtClean="0">
                <a:hlinkClick r:id="rId3"/>
              </a:rPr>
              <a:t>youtu.be/57dzaMaouXA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2133601"/>
            <a:ext cx="6146205" cy="38010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867400" cy="52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Methods Change, but 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/>
          <a:lstStyle/>
          <a:p>
            <a:r>
              <a:rPr lang="en-US" dirty="0" smtClean="0"/>
              <a:t>How  did these men and their methods of movement of information affect history?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Printing Press</a:t>
            </a:r>
          </a:p>
          <a:p>
            <a:pPr lvl="1"/>
            <a:r>
              <a:rPr lang="en-US" dirty="0" smtClean="0"/>
              <a:t>Martin Luther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Postal Service</a:t>
            </a:r>
          </a:p>
          <a:p>
            <a:pPr lvl="1"/>
            <a:r>
              <a:rPr lang="en-US" dirty="0" smtClean="0"/>
              <a:t>Benjamin Franklin</a:t>
            </a:r>
          </a:p>
          <a:p>
            <a:endParaRPr lang="en-US" dirty="0"/>
          </a:p>
        </p:txBody>
      </p:sp>
      <p:pic>
        <p:nvPicPr>
          <p:cNvPr id="4" name="Picture 3" descr="Social Media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133600"/>
            <a:ext cx="3962400" cy="4038600"/>
          </a:xfrm>
          <a:prstGeom prst="rect">
            <a:avLst/>
          </a:prstGeom>
        </p:spPr>
      </p:pic>
      <p:pic>
        <p:nvPicPr>
          <p:cNvPr id="5" name="Picture 4" descr="Social Media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038600"/>
            <a:ext cx="3886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Methods Change, but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Radio Free Europe</a:t>
            </a:r>
          </a:p>
          <a:p>
            <a:pPr lvl="1"/>
            <a:r>
              <a:rPr lang="en-US" b="1" dirty="0" err="1" smtClean="0"/>
              <a:t>U.S.Congress</a:t>
            </a:r>
            <a:r>
              <a:rPr lang="en-US" b="1" dirty="0" smtClean="0"/>
              <a:t> established in 1949 to disseminate information to Eastern Europeans to combat Soviet propaganda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Voice of America</a:t>
            </a:r>
          </a:p>
          <a:p>
            <a:pPr lvl="1"/>
            <a:r>
              <a:rPr lang="en-US" b="1" dirty="0" smtClean="0"/>
              <a:t>Has been around since early in WWII and now broadcasts in 53 languages around the world.  It’s focus is cultural as well as political.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Xerox machines </a:t>
            </a:r>
            <a:r>
              <a:rPr lang="en-US" b="1" dirty="0" smtClean="0"/>
              <a:t>were smuggled behind the Iron Curtain to print anti-government information!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 matter what the method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441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Text messaging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E-mail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Photo sharing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Social networking</a:t>
            </a:r>
          </a:p>
          <a:p>
            <a:pPr lvl="1"/>
            <a:r>
              <a:rPr lang="en-US" b="1" dirty="0" err="1" smtClean="0"/>
              <a:t>Facebook</a:t>
            </a:r>
            <a:endParaRPr lang="en-US" b="1" dirty="0" smtClean="0"/>
          </a:p>
          <a:p>
            <a:pPr lvl="1"/>
            <a:r>
              <a:rPr lang="en-US" b="1" dirty="0" smtClean="0"/>
              <a:t>Twitter</a:t>
            </a:r>
          </a:p>
          <a:p>
            <a:pPr lvl="1"/>
            <a:r>
              <a:rPr lang="en-US" b="1" dirty="0" smtClean="0"/>
              <a:t>Vine</a:t>
            </a:r>
          </a:p>
          <a:p>
            <a:pPr lvl="1"/>
            <a:r>
              <a:rPr lang="en-US" b="1" dirty="0" err="1" smtClean="0"/>
              <a:t>Snapchat</a:t>
            </a:r>
            <a:endParaRPr lang="en-US" b="1" dirty="0" smtClean="0"/>
          </a:p>
          <a:p>
            <a:pPr lvl="1"/>
            <a:r>
              <a:rPr lang="en-US" b="1" dirty="0" smtClean="0"/>
              <a:t>Blogging</a:t>
            </a:r>
          </a:p>
          <a:p>
            <a:pPr lvl="1"/>
            <a:r>
              <a:rPr lang="en-US" b="1" dirty="0" err="1" smtClean="0"/>
              <a:t>Instagram</a:t>
            </a:r>
            <a:r>
              <a:rPr lang="en-US" b="1" dirty="0" smtClean="0"/>
              <a:t>….. And on and on and on!!!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978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Text Messaging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In 2001 </a:t>
            </a:r>
            <a:r>
              <a:rPr lang="en-US" dirty="0" smtClean="0">
                <a:solidFill>
                  <a:srgbClr val="FF0000"/>
                </a:solidFill>
              </a:rPr>
              <a:t>Philippine President Joseph Estrada’s </a:t>
            </a:r>
            <a:r>
              <a:rPr lang="en-US" dirty="0" smtClean="0"/>
              <a:t>not guilty verdict for impeachment led to a public outcry through a massive texting campaign.  The verdict was reversed.</a:t>
            </a:r>
          </a:p>
          <a:p>
            <a:r>
              <a:rPr lang="en-US" dirty="0" smtClean="0"/>
              <a:t>In 2004 </a:t>
            </a:r>
            <a:r>
              <a:rPr lang="en-US" dirty="0" smtClean="0">
                <a:solidFill>
                  <a:srgbClr val="FFC000"/>
                </a:solidFill>
              </a:rPr>
              <a:t>Prime Minister of Spain Jose Maria </a:t>
            </a:r>
            <a:r>
              <a:rPr lang="en-US" dirty="0" err="1" smtClean="0">
                <a:solidFill>
                  <a:srgbClr val="FFC000"/>
                </a:solidFill>
              </a:rPr>
              <a:t>Aznar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was ousted from office by a well-organized text messaging campaign led to massive demonstrations against his government.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8153400" cy="5899150"/>
          </a:xfrm>
        </p:spPr>
      </p:pic>
    </p:spTree>
    <p:extLst>
      <p:ext uri="{BB962C8B-B14F-4D97-AF65-F5344CB8AC3E}">
        <p14:creationId xmlns:p14="http://schemas.microsoft.com/office/powerpoint/2010/main" val="25332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Social Media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has </a:t>
            </a:r>
            <a:r>
              <a:rPr lang="en-US" dirty="0" err="1" smtClean="0">
                <a:solidFill>
                  <a:srgbClr val="00B0F0"/>
                </a:solidFill>
              </a:rPr>
              <a:t>RenRen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/>
              <a:t>(Facebook of China), </a:t>
            </a:r>
            <a:r>
              <a:rPr lang="en-US" dirty="0" err="1" smtClean="0">
                <a:solidFill>
                  <a:srgbClr val="FF0000"/>
                </a:solidFill>
              </a:rPr>
              <a:t>Weibo</a:t>
            </a:r>
            <a:r>
              <a:rPr lang="en-US" dirty="0" smtClean="0"/>
              <a:t> for blogging in China. Taiwan has </a:t>
            </a:r>
            <a:r>
              <a:rPr lang="en-US" dirty="0">
                <a:solidFill>
                  <a:srgbClr val="00B050"/>
                </a:solidFill>
              </a:rPr>
              <a:t>Wretch</a:t>
            </a:r>
            <a:r>
              <a:rPr lang="en-US" dirty="0"/>
              <a:t> and Japan has become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Twitter </a:t>
            </a:r>
            <a:r>
              <a:rPr lang="en-US" dirty="0"/>
              <a:t>nation quickly.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Read more: Social Media In Asia [INFOGRAPHIC] </a:t>
            </a:r>
            <a:r>
              <a:rPr lang="en-US" sz="1600" dirty="0">
                <a:hlinkClick r:id="rId3"/>
              </a:rPr>
              <a:t>http://www.techinasia.com/social-media-in-asia/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3400"/>
            <a:ext cx="2381250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14122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876800"/>
            <a:ext cx="3505200" cy="968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21" y="381000"/>
            <a:ext cx="274449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in China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198938" cy="5029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1524000"/>
            <a:ext cx="4038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hlinkClick r:id="rId4" tooltip="Wechat"/>
              </a:rPr>
              <a:t>Wechat</a:t>
            </a:r>
            <a:r>
              <a:rPr lang="en-US" dirty="0"/>
              <a:t> is the number one social </a:t>
            </a:r>
            <a:r>
              <a:rPr lang="en-US" dirty="0">
                <a:hlinkClick r:id="rId5" tooltip="mobile"/>
              </a:rPr>
              <a:t>mobile</a:t>
            </a:r>
            <a:r>
              <a:rPr lang="en-US" dirty="0"/>
              <a:t> app in China in terms of effective usage time, followed by </a:t>
            </a:r>
            <a:r>
              <a:rPr lang="en-US" dirty="0" err="1">
                <a:hlinkClick r:id="rId6" tooltip="Sina Weibo"/>
              </a:rPr>
              <a:t>Sina</a:t>
            </a:r>
            <a:r>
              <a:rPr lang="en-US" dirty="0">
                <a:hlinkClick r:id="rId6" tooltip="Sina Weibo"/>
              </a:rPr>
              <a:t> </a:t>
            </a:r>
            <a:r>
              <a:rPr lang="en-US" dirty="0" err="1">
                <a:hlinkClick r:id="rId6" tooltip="Sina Weibo"/>
              </a:rPr>
              <a:t>Weibo</a:t>
            </a:r>
            <a:r>
              <a:rPr lang="en-US" dirty="0"/>
              <a:t>, </a:t>
            </a:r>
            <a:r>
              <a:rPr lang="en-US" dirty="0" err="1">
                <a:solidFill>
                  <a:srgbClr val="00B0F0"/>
                </a:solidFill>
              </a:rPr>
              <a:t>Qzone</a:t>
            </a:r>
            <a:r>
              <a:rPr lang="en-US" dirty="0"/>
              <a:t>, </a:t>
            </a:r>
            <a:r>
              <a:rPr lang="en-US" dirty="0" err="1"/>
              <a:t>Baidu</a:t>
            </a:r>
            <a:r>
              <a:rPr lang="en-US" dirty="0"/>
              <a:t> </a:t>
            </a:r>
            <a:r>
              <a:rPr lang="en-US" dirty="0" err="1"/>
              <a:t>Tieba</a:t>
            </a:r>
            <a:r>
              <a:rPr lang="en-US" dirty="0"/>
              <a:t> and </a:t>
            </a:r>
            <a:r>
              <a:rPr lang="en-US" dirty="0" err="1">
                <a:hlinkClick r:id="rId7" tooltip="Renren"/>
              </a:rPr>
              <a:t>Renren</a:t>
            </a:r>
            <a:r>
              <a:rPr lang="en-US" dirty="0"/>
              <a:t> app according to </a:t>
            </a:r>
            <a:r>
              <a:rPr lang="en-US" dirty="0" err="1"/>
              <a:t>iResearch</a:t>
            </a:r>
            <a:r>
              <a:rPr lang="en-US" dirty="0"/>
              <a:t> data in April 2014.</a:t>
            </a:r>
          </a:p>
          <a:p>
            <a:r>
              <a:rPr lang="en-US" dirty="0"/>
              <a:t>Social media traffic on </a:t>
            </a:r>
            <a:r>
              <a:rPr lang="en-US" dirty="0">
                <a:hlinkClick r:id="rId8" tooltip="mobile apps"/>
              </a:rPr>
              <a:t>mobile apps</a:t>
            </a:r>
            <a:r>
              <a:rPr lang="en-US" dirty="0"/>
              <a:t> has exceeded desktop traffic in China in the first quarter of 2014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0695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Facebook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is still the most popular site with 127 </a:t>
            </a:r>
            <a:r>
              <a:rPr lang="en-US" dirty="0"/>
              <a:t>out of 137 countries analyzed: in the latest months </a:t>
            </a:r>
            <a:r>
              <a:rPr lang="en-US" dirty="0">
                <a:solidFill>
                  <a:srgbClr val="00B0F0"/>
                </a:solidFill>
              </a:rPr>
              <a:t>Facebook</a:t>
            </a:r>
            <a:r>
              <a:rPr lang="en-US" dirty="0"/>
              <a:t> lost Kyrgyzstan, but stole Syria from </a:t>
            </a:r>
            <a:r>
              <a:rPr lang="en-US" dirty="0" err="1"/>
              <a:t>Maktoob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Facebook </a:t>
            </a:r>
            <a:r>
              <a:rPr lang="en-US" dirty="0"/>
              <a:t>has now 1,189 billion monthly active users, but it is growing less rapidly than before (it has added just 34 million active users in 6 months). 351 million users in Asia, 276 million in Europe, 199 million in US &amp; Canada, 362 million in remaining countries (according to </a:t>
            </a:r>
            <a:r>
              <a:rPr lang="en-US" dirty="0">
                <a:hlinkClick r:id="rId3"/>
              </a:rPr>
              <a:t>Q3 2013 Earnings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"/>
            <a:ext cx="733425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58200" cy="64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7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02138">
            <a:off x="318294" y="2847576"/>
            <a:ext cx="8458199" cy="2676757"/>
          </a:xfrm>
        </p:spPr>
        <p:txBody>
          <a:bodyPr/>
          <a:lstStyle/>
          <a:p>
            <a:pPr algn="ctr"/>
            <a:r>
              <a:rPr lang="en-US" dirty="0" smtClean="0"/>
              <a:t>A double-edged sword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38600"/>
            <a:ext cx="5029200" cy="2616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7190"/>
            <a:ext cx="3638550" cy="21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71450"/>
            <a:ext cx="8617527" cy="646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The Arab Spring and Beyond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153400" cy="5486400"/>
          </a:xfrm>
        </p:spPr>
      </p:pic>
    </p:spTree>
    <p:extLst>
      <p:ext uri="{BB962C8B-B14F-4D97-AF65-F5344CB8AC3E}">
        <p14:creationId xmlns:p14="http://schemas.microsoft.com/office/powerpoint/2010/main" val="38798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Mohamed </a:t>
            </a:r>
            <a:r>
              <a:rPr lang="en-US" dirty="0" err="1" smtClean="0">
                <a:solidFill>
                  <a:schemeClr val="accent3"/>
                </a:solidFill>
              </a:rPr>
              <a:t>Bouazizi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4411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did this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unisian fruit vendor spark the Arab Spring?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Cell phone videos and pictures of his death were put on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Twitter</a:t>
            </a:r>
            <a:r>
              <a:rPr lang="en-US" dirty="0" smtClean="0">
                <a:solidFill>
                  <a:schemeClr val="accent3"/>
                </a:solidFill>
              </a:rPr>
              <a:t> and </a:t>
            </a:r>
            <a:r>
              <a:rPr lang="en-US" dirty="0" smtClean="0">
                <a:solidFill>
                  <a:srgbClr val="0070C0"/>
                </a:solidFill>
              </a:rPr>
              <a:t>Facebook</a:t>
            </a:r>
            <a:r>
              <a:rPr lang="en-US" dirty="0" smtClean="0">
                <a:solidFill>
                  <a:schemeClr val="accent3"/>
                </a:solidFill>
              </a:rPr>
              <a:t> and spread to the Arab world.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Egyptian government tried shutting down the internet but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 and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Twitter</a:t>
            </a:r>
            <a:r>
              <a:rPr lang="en-US" dirty="0" smtClean="0">
                <a:solidFill>
                  <a:srgbClr val="FF0000"/>
                </a:solidFill>
              </a:rPr>
              <a:t> were able to set up a voice activated transmission. </a:t>
            </a:r>
            <a:r>
              <a:rPr lang="en-US" smtClean="0">
                <a:solidFill>
                  <a:srgbClr val="FF0000"/>
                </a:solidFill>
                <a:hlinkClick r:id="rId3"/>
              </a:rPr>
              <a:t>http://youtu.be/vfq7gyKHIwc</a:t>
            </a:r>
            <a:endParaRPr lang="en-US" smtClean="0">
              <a:solidFill>
                <a:srgbClr val="FF0000"/>
              </a:solidFill>
            </a:endParaRPr>
          </a:p>
          <a:p>
            <a:endParaRPr lang="en-US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19600"/>
            <a:ext cx="1314450" cy="21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you say “Happy”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924800" cy="4572000"/>
          </a:xfrm>
        </p:spPr>
        <p:txBody>
          <a:bodyPr/>
          <a:lstStyle/>
          <a:p>
            <a:r>
              <a:rPr lang="en-US" sz="2800" dirty="0" smtClean="0">
                <a:hlinkClick r:id="rId3"/>
              </a:rPr>
              <a:t>https://www.youtube.com/watch?v=taGf9T7I1h4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8153400" cy="6553200"/>
          </a:xfrm>
        </p:spPr>
      </p:pic>
    </p:spTree>
    <p:extLst>
      <p:ext uri="{BB962C8B-B14F-4D97-AF65-F5344CB8AC3E}">
        <p14:creationId xmlns:p14="http://schemas.microsoft.com/office/powerpoint/2010/main" val="35389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impossible to put back in the bottle.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What does this mean for countries who want to control their people?</a:t>
            </a:r>
          </a:p>
          <a:p>
            <a:pPr lvl="1"/>
            <a:r>
              <a:rPr lang="en-US" sz="3600" dirty="0" smtClean="0"/>
              <a:t>Or maybe monitor their people?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4023360" cy="2491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49485"/>
            <a:ext cx="4267200" cy="24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95400"/>
          </a:xfrm>
        </p:spPr>
        <p:txBody>
          <a:bodyPr/>
          <a:lstStyle/>
          <a:p>
            <a:pPr algn="ctr"/>
            <a:r>
              <a:rPr lang="en-US" dirty="0" smtClean="0"/>
              <a:t>President Obama’s election in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Facebook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/>
              <a:t>co-founder Chris Hughes was a key strategist.</a:t>
            </a:r>
          </a:p>
          <a:p>
            <a:r>
              <a:rPr lang="en-US" dirty="0" smtClean="0"/>
              <a:t>Obama won 70% of the under 25 vote with the most extensive social media campaign ever used in a presidential election.</a:t>
            </a:r>
          </a:p>
          <a:p>
            <a:endParaRPr lang="en-US" dirty="0"/>
          </a:p>
        </p:txBody>
      </p:sp>
      <p:pic>
        <p:nvPicPr>
          <p:cNvPr id="4" name="Picture 3" descr="obama-2008-pos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419600"/>
            <a:ext cx="1524000" cy="189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Kony</a:t>
            </a:r>
            <a:r>
              <a:rPr lang="en-US" sz="4800" dirty="0" smtClean="0">
                <a:solidFill>
                  <a:srgbClr val="FF0000"/>
                </a:solidFill>
              </a:rPr>
              <a:t> 2012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konykony_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219200"/>
            <a:ext cx="54864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Ukraine and “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Euromaidan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Euromaidan</a:t>
            </a:r>
            <a:r>
              <a:rPr lang="en-US" dirty="0" smtClean="0"/>
              <a:t>” was  the term used to organize a major demonstration in Independence Square in Kiev in January 2014.</a:t>
            </a:r>
          </a:p>
          <a:p>
            <a:r>
              <a:rPr lang="en-US" dirty="0" err="1" smtClean="0"/>
              <a:t>Euromaidan</a:t>
            </a:r>
            <a:r>
              <a:rPr lang="en-US" dirty="0" smtClean="0"/>
              <a:t> was blasted through social media by </a:t>
            </a:r>
            <a:r>
              <a:rPr lang="en-US" dirty="0" err="1" smtClean="0"/>
              <a:t>Facebook</a:t>
            </a:r>
            <a:r>
              <a:rPr lang="en-US" dirty="0" smtClean="0"/>
              <a:t> and Twitter.</a:t>
            </a:r>
          </a:p>
          <a:p>
            <a:endParaRPr lang="en-US" dirty="0"/>
          </a:p>
        </p:txBody>
      </p:sp>
      <p:pic>
        <p:nvPicPr>
          <p:cNvPr id="4" name="Picture 3" descr="ukraine_Sundayprote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657600"/>
            <a:ext cx="566928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66800"/>
          </a:xfrm>
        </p:spPr>
        <p:txBody>
          <a:bodyPr/>
          <a:lstStyle/>
          <a:p>
            <a:pPr algn="ctr"/>
            <a:r>
              <a:rPr lang="en-US" dirty="0" smtClean="0"/>
              <a:t>Venezuela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/>
          <a:lstStyle/>
          <a:p>
            <a:r>
              <a:rPr lang="en-US" dirty="0" smtClean="0"/>
              <a:t>Former Venezuelan Miss Universe </a:t>
            </a:r>
            <a:r>
              <a:rPr lang="en-US" dirty="0" err="1" smtClean="0"/>
              <a:t>Stefanía</a:t>
            </a:r>
            <a:r>
              <a:rPr lang="en-US" dirty="0" smtClean="0"/>
              <a:t> </a:t>
            </a:r>
            <a:r>
              <a:rPr lang="en-US" dirty="0" err="1" smtClean="0"/>
              <a:t>Fernández</a:t>
            </a:r>
            <a:r>
              <a:rPr lang="en-US" dirty="0" smtClean="0"/>
              <a:t> has gone public to expose the lack of freedoms and violence in Venezuela over the past few months.</a:t>
            </a:r>
          </a:p>
          <a:p>
            <a:endParaRPr lang="en-US" dirty="0"/>
          </a:p>
        </p:txBody>
      </p:sp>
      <p:pic>
        <p:nvPicPr>
          <p:cNvPr id="4" name="Picture 3" descr="Venezuela-Gagg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819400"/>
            <a:ext cx="3924300" cy="377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97456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86% </a:t>
            </a:r>
            <a:r>
              <a:rPr lang="en-US" dirty="0" smtClean="0"/>
              <a:t>of all college students say the text in class.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69% </a:t>
            </a:r>
            <a:r>
              <a:rPr lang="en-US" dirty="0" smtClean="0"/>
              <a:t>say they access a social media website while in class.</a:t>
            </a:r>
          </a:p>
          <a:p>
            <a:r>
              <a:rPr lang="en-US" dirty="0" smtClean="0"/>
              <a:t>Average student checks their cell phone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 times </a:t>
            </a:r>
            <a:r>
              <a:rPr lang="en-US" dirty="0" smtClean="0"/>
              <a:t>per day in class.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335">
            <a:off x="7819869" y="2688294"/>
            <a:ext cx="904239" cy="1757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800"/>
            <a:ext cx="5638799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97864"/>
          </a:xfrm>
        </p:spPr>
        <p:txBody>
          <a:bodyPr/>
          <a:lstStyle/>
          <a:p>
            <a:r>
              <a:rPr lang="en-US" dirty="0" smtClean="0"/>
              <a:t>Cracks in the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 Korea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Hundreds of thousands of cell phones are being smuggled in as the new currency is “information.”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http://www.pbs.org/wgbh/pages/frontline/secret-state-of-north-korea/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hlinkClick r:id="rId4"/>
              </a:rPr>
              <a:t>www.libertyinnorthkorea.org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70,000 protests a year take place and officials find it very difficult to filter and or block information.</a:t>
            </a:r>
          </a:p>
          <a:p>
            <a:pPr lvl="1"/>
            <a:endParaRPr lang="en-US" dirty="0" smtClean="0"/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What  do authoritarian states fear?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458200" cy="6553200"/>
          </a:xfrm>
        </p:spPr>
      </p:pic>
    </p:spTree>
    <p:extLst>
      <p:ext uri="{BB962C8B-B14F-4D97-AF65-F5344CB8AC3E}">
        <p14:creationId xmlns:p14="http://schemas.microsoft.com/office/powerpoint/2010/main" val="12597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pPr algn="ctr"/>
            <a:r>
              <a:rPr lang="en-US" dirty="0" smtClean="0"/>
              <a:t>Classroom dilemma? </a:t>
            </a:r>
            <a:r>
              <a:rPr lang="en-US" sz="2000" dirty="0" smtClean="0">
                <a:hlinkClick r:id="rId3"/>
              </a:rPr>
              <a:t>https://www.youtube.com/watch?v=KiG6_H-uQKM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TED Ed</a:t>
            </a:r>
          </a:p>
          <a:p>
            <a:r>
              <a:rPr lang="en-US" dirty="0" err="1" smtClean="0"/>
              <a:t>Socrative</a:t>
            </a:r>
            <a:endParaRPr lang="en-US" dirty="0" smtClean="0"/>
          </a:p>
          <a:p>
            <a:r>
              <a:rPr lang="en-US" dirty="0" smtClean="0"/>
              <a:t>Google Docs</a:t>
            </a:r>
          </a:p>
          <a:p>
            <a:r>
              <a:rPr lang="en-US" dirty="0" smtClean="0"/>
              <a:t>Flip Classroom</a:t>
            </a:r>
          </a:p>
          <a:p>
            <a:r>
              <a:rPr lang="en-US" dirty="0" err="1" smtClean="0"/>
              <a:t>Educlipper</a:t>
            </a:r>
            <a:endParaRPr lang="en-US" dirty="0" smtClean="0"/>
          </a:p>
          <a:p>
            <a:r>
              <a:rPr lang="en-US" dirty="0" err="1" smtClean="0"/>
              <a:t>Classdojo</a:t>
            </a:r>
            <a:endParaRPr lang="en-US" dirty="0" smtClean="0"/>
          </a:p>
          <a:p>
            <a:r>
              <a:rPr lang="en-US" dirty="0" err="1" smtClean="0"/>
              <a:t>Touchcast</a:t>
            </a:r>
            <a:endParaRPr lang="en-US" dirty="0" smtClean="0"/>
          </a:p>
          <a:p>
            <a:r>
              <a:rPr lang="en-US" dirty="0" err="1" smtClean="0"/>
              <a:t>Metta</a:t>
            </a:r>
            <a:endParaRPr lang="en-US" dirty="0" smtClean="0"/>
          </a:p>
          <a:p>
            <a:r>
              <a:rPr lang="en-US" dirty="0" err="1" smtClean="0"/>
              <a:t>Brickflow</a:t>
            </a:r>
            <a:endParaRPr lang="en-US" dirty="0" smtClean="0"/>
          </a:p>
          <a:p>
            <a:r>
              <a:rPr lang="en-US" dirty="0" err="1" smtClean="0"/>
              <a:t>Flubaroo</a:t>
            </a:r>
            <a:endParaRPr lang="en-US" dirty="0" smtClean="0"/>
          </a:p>
          <a:p>
            <a:r>
              <a:rPr lang="en-US" dirty="0" err="1" smtClean="0"/>
              <a:t>Sidevibe</a:t>
            </a:r>
            <a:endParaRPr lang="en-US" dirty="0" smtClean="0"/>
          </a:p>
          <a:p>
            <a:r>
              <a:rPr lang="en-US" dirty="0" smtClean="0"/>
              <a:t>Remind 101</a:t>
            </a:r>
            <a:endParaRPr lang="en-US" dirty="0"/>
          </a:p>
        </p:txBody>
      </p:sp>
      <p:pic>
        <p:nvPicPr>
          <p:cNvPr id="4" name="Picture 3" descr="qrcodesam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676400"/>
            <a:ext cx="3276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Socialnomics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youtu.be/x0EnhXn5boM</a:t>
            </a: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Link to Social Media Sites</a:t>
            </a:r>
            <a:endParaRPr lang="en-US" dirty="0">
              <a:solidFill>
                <a:srgbClr val="FF0000"/>
              </a:solidFill>
              <a:hlinkClick r:id="rId3"/>
            </a:endParaRPr>
          </a:p>
          <a:p>
            <a:r>
              <a:rPr lang="en-US" dirty="0" smtClean="0">
                <a:hlinkClick r:id="rId4"/>
              </a:rPr>
              <a:t>http://traffikd.com/social-media-websites/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8534400" cy="45720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www.youtube.com/watch?v=TNzSip6B8sI</a:t>
            </a:r>
            <a:endParaRPr lang="en-US" dirty="0" smtClean="0"/>
          </a:p>
          <a:p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4800"/>
            <a:ext cx="325755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3200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youtu.be/ZS9Wte1gX9g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Mini-History of Social Media</a:t>
            </a:r>
            <a:endParaRPr lang="en-US" dirty="0"/>
          </a:p>
        </p:txBody>
      </p:sp>
      <p:pic>
        <p:nvPicPr>
          <p:cNvPr id="4" name="Content Placeholder 3" descr="Social Media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2590800" cy="2743200"/>
          </a:xfrm>
        </p:spPr>
      </p:pic>
      <p:pic>
        <p:nvPicPr>
          <p:cNvPr id="5" name="Picture 4" descr="Social Medi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95400"/>
            <a:ext cx="2341817" cy="2895600"/>
          </a:xfrm>
          <a:prstGeom prst="rect">
            <a:avLst/>
          </a:prstGeom>
        </p:spPr>
      </p:pic>
      <p:pic>
        <p:nvPicPr>
          <p:cNvPr id="6" name="Picture 5" descr="Social Media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295400"/>
            <a:ext cx="2743200" cy="2743200"/>
          </a:xfrm>
          <a:prstGeom prst="rect">
            <a:avLst/>
          </a:prstGeom>
        </p:spPr>
      </p:pic>
      <p:pic>
        <p:nvPicPr>
          <p:cNvPr id="7" name="Picture 6" descr="Social Media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4091878"/>
            <a:ext cx="7239000" cy="2766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7630</TotalTime>
  <Words>623</Words>
  <Application>Microsoft Office PowerPoint</Application>
  <PresentationFormat>On-screen Show (4:3)</PresentationFormat>
  <Paragraphs>119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Metro</vt:lpstr>
      <vt:lpstr>Social Media: the Classroom and Beyond #socialmedia http://youtu.be/57dzaMaouXA  </vt:lpstr>
      <vt:lpstr>A double-edged sword</vt:lpstr>
      <vt:lpstr>PowerPoint Presentation</vt:lpstr>
      <vt:lpstr>PowerPoint Presentation</vt:lpstr>
      <vt:lpstr>Classroom dilemma? https://www.youtube.com/watch?v=KiG6_H-uQKM  </vt:lpstr>
      <vt:lpstr>Socialnomics</vt:lpstr>
      <vt:lpstr>Generation Like</vt:lpstr>
      <vt:lpstr>Look Up</vt:lpstr>
      <vt:lpstr>Mini-History of Social Media</vt:lpstr>
      <vt:lpstr>Methods Change, but …</vt:lpstr>
      <vt:lpstr>Methods Change, but …</vt:lpstr>
      <vt:lpstr>No matter what the method</vt:lpstr>
      <vt:lpstr>Text Messaging</vt:lpstr>
      <vt:lpstr>PowerPoint Presentation</vt:lpstr>
      <vt:lpstr>Global Social Media</vt:lpstr>
      <vt:lpstr>Social Media in China</vt:lpstr>
      <vt:lpstr>PowerPoint Presentation</vt:lpstr>
      <vt:lpstr>PowerPoint Presentation</vt:lpstr>
      <vt:lpstr>PowerPoint Presentation</vt:lpstr>
      <vt:lpstr>PowerPoint Presentation</vt:lpstr>
      <vt:lpstr>The Arab Spring and Beyond</vt:lpstr>
      <vt:lpstr>Mohamed Bouazizi</vt:lpstr>
      <vt:lpstr>Can you say “Happy”</vt:lpstr>
      <vt:lpstr>PowerPoint Presentation</vt:lpstr>
      <vt:lpstr>It is impossible to put back in the bottle.</vt:lpstr>
      <vt:lpstr>President Obama’s election in 2008</vt:lpstr>
      <vt:lpstr>Kony 2012</vt:lpstr>
      <vt:lpstr>Ukraine and “Euromaidan”</vt:lpstr>
      <vt:lpstr>Venezuela</vt:lpstr>
      <vt:lpstr>Cracks in the walls</vt:lpstr>
    </vt:vector>
  </TitlesOfParts>
  <Company>KATY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in Your World</dc:title>
  <dc:creator>Cherry, Jeffrey, A</dc:creator>
  <cp:lastModifiedBy>Cherry, Jeffrey, A</cp:lastModifiedBy>
  <cp:revision>39</cp:revision>
  <dcterms:created xsi:type="dcterms:W3CDTF">2014-05-07T17:59:12Z</dcterms:created>
  <dcterms:modified xsi:type="dcterms:W3CDTF">2014-06-25T23:21:27Z</dcterms:modified>
</cp:coreProperties>
</file>